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E3241-926B-2D77-FF56-88397E42B820}" v="262" dt="2025-05-04T05:52:00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4" autoAdjust="0"/>
    <p:restoredTop sz="79767"/>
  </p:normalViewPr>
  <p:slideViewPr>
    <p:cSldViewPr snapToGrid="0">
      <p:cViewPr varScale="1">
        <p:scale>
          <a:sx n="119" d="100"/>
          <a:sy n="119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3F723-593A-4991-ABE0-45D6E3D94362}" type="datetimeFigureOut"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A317F-AD6B-406C-AAE8-956775AE51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7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my name is Alex Frear, and I’m excited to present a summary of my final project: </a:t>
            </a:r>
            <a:r>
              <a:rPr lang="en-US" i="1" dirty="0"/>
              <a:t>Smart Checkout Nexus</a:t>
            </a:r>
            <a:r>
              <a:rPr lang="en-US" dirty="0"/>
              <a:t>. This project was developed for CST-326, and it focuses on the design and implementation of a self-checkout system that enhances the customer experience while supporting attendants and integrating backend systems. I’ll walk through the application overview, Agile development process, challenges faced, and how I simulated collaborative teamwork while managing the project solo.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8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Training was designed for four distinct user groups: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IT Admins</a:t>
            </a:r>
            <a:r>
              <a:rPr lang="en-US" dirty="0"/>
              <a:t> were provided with deployment and system maintenance guides.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Store Attendants</a:t>
            </a:r>
            <a:r>
              <a:rPr lang="en-US" dirty="0"/>
              <a:t> received interface walkthroughs to handle override functions.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End Users (Customers)</a:t>
            </a:r>
            <a:r>
              <a:rPr lang="en-US" dirty="0"/>
              <a:t> had intuitive UI elements and visual cues to guide them through the checkout flow.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Cloud Admins</a:t>
            </a:r>
            <a:r>
              <a:rPr lang="en-US" dirty="0"/>
              <a:t> were included for infrastructure support.</a:t>
            </a:r>
            <a:br>
              <a:rPr lang="en-US" dirty="0">
                <a:cs typeface="+mn-lt"/>
              </a:rPr>
            </a:br>
            <a:r>
              <a:rPr lang="en-US" dirty="0"/>
              <a:t> All training documentation was tailored to match each role's technical level and responsibilities.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06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update and bug fix plan used a sprint-based approach: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Weekly bug fixes were planned to address any newly discovered issues.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Major features were scheduled for delivery every three sprints.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/>
              <a:t>Open issues would be reassessed during retrospective sessions and prioritized into the backlog.</a:t>
            </a:r>
          </a:p>
          <a:p>
            <a:r>
              <a:rPr lang="en-US" dirty="0"/>
              <a:t>This approach ensures that updates remain agile and focused on actual user needs while maintaining a stable production environment.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9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wrap up, the Smart Checkout Nexus project achieved its goal of simulating a self-checkout solution that is both functional and user-focused. While this is not a live demo environment, I’ve prepared several simulated screens to showcase key features: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</a:t>
            </a:r>
            <a:r>
              <a:rPr lang="en-US" b="1"/>
              <a:t>Produce Lookup</a:t>
            </a:r>
            <a:r>
              <a:rPr lang="en-US"/>
              <a:t> feature offers image-based item selection with keyword search.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Assistance Call</a:t>
            </a:r>
            <a:r>
              <a:rPr lang="en-US" dirty="0"/>
              <a:t> pop-up lets customers request help during checkout.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Receipt Option</a:t>
            </a:r>
            <a:r>
              <a:rPr lang="en-US" dirty="0"/>
              <a:t> screen presents a clean, easy way to choose between print and email.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These screens represent the culmination of Agile planning, design iteration, and quality-focused development. Thank you for your time and attention—I’d be happy to answer any questions about the project.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60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Smart Checkout Nexus project was designed to simulate a real-world self-checkout system. It provides an intuitive interface for customers to scan items, manage their cart, request assistance, and choose a receipt method. It also includes an attendant interface for handling escalations and overrides. The application is structured to reflect modern retail technology standards and focuses on user-friendly design and system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8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challenges arose during the course of the project. One of the biggest was managing both the customer and attendant interfaces as a solo developer. Balancing feature parity and consistent design across both sides of the system took a lot of planning. Another challenge was staying organized using Agile techniques without a real team—so I had to simulate daily standups and manage the entire product backlog through Trello. Maintaining testability and scope discipline was also critical as I progressed through the milestones.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99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simulate a collaborative Agile environment, I assumed multiple Agile roles throughout the project. As the </a:t>
            </a:r>
            <a:r>
              <a:rPr lang="en-US" b="1" dirty="0"/>
              <a:t>Product Owner</a:t>
            </a:r>
            <a:r>
              <a:rPr lang="en-US" dirty="0"/>
              <a:t>, I created and refined user stories. As the </a:t>
            </a:r>
            <a:r>
              <a:rPr lang="en-US" b="1" dirty="0"/>
              <a:t>Scrum Master</a:t>
            </a:r>
            <a:r>
              <a:rPr lang="en-US" dirty="0"/>
              <a:t>, I structured sprint planning and retrospectives, even though I was working solo. And as the </a:t>
            </a:r>
            <a:r>
              <a:rPr lang="en-US" b="1" dirty="0"/>
              <a:t>Developer</a:t>
            </a:r>
            <a:r>
              <a:rPr lang="en-US" dirty="0"/>
              <a:t>, I implemented features and tracked progress. I used Trello as my Agile board, with clearly labeled cards representing user stories, test cases, and progress milestones. I structured weekly sprints and performed regular backlog grooming to keep things on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1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course of the project, I refined my workflow and made several process adjustments. For example, I upgraded wireframes from grayscale to full-color, labeled visuals after realizing how much clearer they became for stakeholders. I also introduced a new ‘Milestone Complete’ Trello column to better track progress across deliverables. These changes helped keep documentation organized and enhanced communication—even in a simulated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9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total, the backlog included 15 functional requirements and 5 non-functional requirements. Of those, 17 were fully implemented by the end of the final milestone. A few known issues were deferred for post-release consideration, including some user experience enhancements. I tracked these in Trello using an ‘Open Issues’ column. This structured approach helped ensure that the most critical functionality was prioritized and completed.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7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assess project quality, I defined five key metrics:</a:t>
            </a:r>
          </a:p>
          <a:p>
            <a:pPr marL="228600" indent="-228600">
              <a:buAutoNum type="arabicPeriod"/>
            </a:pPr>
            <a:r>
              <a:rPr lang="en-US" b="1" dirty="0"/>
              <a:t>Login Response Time</a:t>
            </a:r>
            <a:r>
              <a:rPr lang="en-US"/>
              <a:t> – to evaluate system responsiveness</a:t>
            </a:r>
          </a:p>
          <a:p>
            <a:pPr marL="228600" indent="-228600">
              <a:buAutoNum type="arabicPeriod"/>
            </a:pPr>
            <a:r>
              <a:rPr lang="en-US" b="1" dirty="0"/>
              <a:t>Produce Lookup Accuracy</a:t>
            </a:r>
            <a:r>
              <a:rPr lang="en-US"/>
              <a:t> – to assess search precision</a:t>
            </a:r>
          </a:p>
          <a:p>
            <a:pPr marL="228600" indent="-228600">
              <a:buAutoNum type="arabicPeriod"/>
            </a:pPr>
            <a:r>
              <a:rPr lang="en-US" b="1" dirty="0"/>
              <a:t>Sprint Velocity</a:t>
            </a:r>
            <a:r>
              <a:rPr lang="en-US" dirty="0"/>
              <a:t> – to measure story point completion across sprints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b="1"/>
              <a:t>Acceptance Test Pass Rate</a:t>
            </a:r>
            <a:r>
              <a:rPr lang="en-US"/>
              <a:t> – to evaluate test coverage and success</a:t>
            </a:r>
          </a:p>
          <a:p>
            <a:pPr marL="228600" indent="-228600">
              <a:buAutoNum type="arabicPeriod"/>
            </a:pPr>
            <a:r>
              <a:rPr lang="en-US" b="1" dirty="0"/>
              <a:t>Trello Completion Rate</a:t>
            </a:r>
            <a:r>
              <a:rPr lang="en-US" dirty="0"/>
              <a:t> – to reflect actual productivity over time</a:t>
            </a:r>
            <a:br>
              <a:rPr lang="en-US" dirty="0">
                <a:cs typeface="+mn-lt"/>
              </a:rPr>
            </a:br>
            <a:r>
              <a:rPr lang="en-US" dirty="0"/>
              <a:t> These metrics gave me insight into performance, efficiency, and progress reliability.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at the results: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Sprint velocity showed steady progress, peaking in the final two sprints.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Acceptance tests had an 85.7% pass rate, with 6 out of 7 cases passing. The single failed case was documented and prioritized for future resolution.</a:t>
            </a:r>
          </a:p>
          <a:p>
            <a:pPr>
              <a:buFont typeface="Arial"/>
              <a:buChar char="•"/>
            </a:pPr>
            <a:r>
              <a:rPr lang="en-US" dirty="0"/>
              <a:t>    Lookup accuracy was above 90%, indicating the system reliably surfaced correct produce items. These metrics validated that the project met its quality goals and that the Agile process I followed contributed to consistent delivery.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70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deployment, I used a </a:t>
            </a:r>
            <a:r>
              <a:rPr lang="en-US" b="1" dirty="0"/>
              <a:t>Blue-Green Deployment</a:t>
            </a:r>
            <a:r>
              <a:rPr lang="en-US" dirty="0"/>
              <a:t> strategy to minimize risk and downtime. This allows the new version (Green) to be tested while the current version (Blue) remains live. Once confirmed stable, traffic is switched to Green. I also used </a:t>
            </a:r>
            <a:r>
              <a:rPr lang="en-US" b="1" dirty="0"/>
              <a:t>Semantic Versioning</a:t>
            </a:r>
            <a:r>
              <a:rPr lang="en-US" dirty="0"/>
              <a:t> to manage feature and bug-fix releases: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v1.0.0: Initial release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   v1.1.0: Added features like receipt options and override pop-up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dirty="0"/>
              <a:t>   v1.1.1: Minor bug fixes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/>
              <a:t>This structure keeps version history clear and trackable, essential for ongoing maintenance.</a:t>
            </a: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A317F-AD6B-406C-AAE8-956775AE515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3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4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8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1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1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77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697" r:id="rId4"/>
    <p:sldLayoutId id="2147483698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F3571-6785-E086-A112-224DAE80B3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9623" r="-2" b="35271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2901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dirty="0">
                <a:solidFill>
                  <a:srgbClr val="FFFFFF"/>
                </a:solidFill>
                <a:ea typeface="+mj-lt"/>
                <a:cs typeface="+mj-lt"/>
              </a:rPr>
              <a:t>Smart Checkout Nexus: CLC Final Project Summary</a:t>
            </a:r>
            <a:endParaRPr lang="en-US" sz="51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CST-326 Written and Verbal Communication for Software Development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</a:rPr>
              <a:t>By: Alex Frear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Grand Canyon University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Instructor: Stephanie Macuga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F4960-DB72-04AB-F1B8-AD7C7B64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Training Plan</a:t>
            </a:r>
            <a:endParaRPr lang="en-US" dirty="0"/>
          </a:p>
        </p:txBody>
      </p:sp>
      <p:pic>
        <p:nvPicPr>
          <p:cNvPr id="7" name="Graphic 6" descr="Teacher">
            <a:extLst>
              <a:ext uri="{FF2B5EF4-FFF2-40B4-BE49-F238E27FC236}">
                <a16:creationId xmlns:a16="http://schemas.microsoft.com/office/drawing/2014/main" id="{C946231E-3155-847F-1C07-77CB12845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7" y="947138"/>
            <a:ext cx="4959823" cy="495982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FCF34-54B8-97FA-A005-44DC8A90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IT Administrator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Store Attendant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End Users (Customers)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Methods: Documentation, simulated walkthroughs, diagrams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CC27B-856B-B485-9137-F782E0F5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dirty="0">
                <a:ea typeface="+mj-lt"/>
                <a:cs typeface="+mj-lt"/>
              </a:rPr>
              <a:t>Upgrade and Bug Fix Schedule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Graphic 6" descr="Monthly calendar">
            <a:extLst>
              <a:ext uri="{FF2B5EF4-FFF2-40B4-BE49-F238E27FC236}">
                <a16:creationId xmlns:a16="http://schemas.microsoft.com/office/drawing/2014/main" id="{B95FB2BA-1437-0728-002C-7CD698A99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7" y="2429691"/>
            <a:ext cx="3916313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0B31-E841-6C7B-4A7D-8941269A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Weekly sprints for minor patches</a:t>
            </a:r>
          </a:p>
          <a:p>
            <a:r>
              <a:rPr lang="en-US" dirty="0">
                <a:ea typeface="+mn-lt"/>
                <a:cs typeface="+mn-lt"/>
              </a:rPr>
              <a:t>Major upgrades after every 3 sprints</a:t>
            </a:r>
          </a:p>
          <a:p>
            <a:r>
              <a:rPr lang="en-US" dirty="0">
                <a:ea typeface="+mn-lt"/>
                <a:cs typeface="+mn-lt"/>
              </a:rPr>
              <a:t>Open issue reassessment post-launch</a:t>
            </a:r>
          </a:p>
        </p:txBody>
      </p:sp>
    </p:spTree>
    <p:extLst>
      <p:ext uri="{BB962C8B-B14F-4D97-AF65-F5344CB8AC3E}">
        <p14:creationId xmlns:p14="http://schemas.microsoft.com/office/powerpoint/2010/main" val="356409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F956F-820D-D2F1-C5BE-635494D46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Final Thoughts and Live Demo Plan</a:t>
            </a:r>
            <a:endParaRPr lang="en-US" dirty="0"/>
          </a:p>
        </p:txBody>
      </p:sp>
      <p:pic>
        <p:nvPicPr>
          <p:cNvPr id="4" name="Picture 3" descr="Generated image">
            <a:extLst>
              <a:ext uri="{FF2B5EF4-FFF2-40B4-BE49-F238E27FC236}">
                <a16:creationId xmlns:a16="http://schemas.microsoft.com/office/drawing/2014/main" id="{3EC61DAF-BCAC-70DE-466E-29527BEA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256692"/>
            <a:ext cx="2743200" cy="1828800"/>
          </a:xfrm>
          <a:prstGeom prst="rect">
            <a:avLst/>
          </a:prstGeom>
        </p:spPr>
      </p:pic>
      <p:pic>
        <p:nvPicPr>
          <p:cNvPr id="5" name="Picture 4" descr="Generated image">
            <a:extLst>
              <a:ext uri="{FF2B5EF4-FFF2-40B4-BE49-F238E27FC236}">
                <a16:creationId xmlns:a16="http://schemas.microsoft.com/office/drawing/2014/main" id="{616CC118-3E0A-B2CD-8732-5F14B6AD4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15" y="1846384"/>
            <a:ext cx="3622431" cy="3610708"/>
          </a:xfrm>
          <a:prstGeom prst="rect">
            <a:avLst/>
          </a:prstGeom>
        </p:spPr>
      </p:pic>
      <p:pic>
        <p:nvPicPr>
          <p:cNvPr id="6" name="Picture 5" descr="Generated image">
            <a:extLst>
              <a:ext uri="{FF2B5EF4-FFF2-40B4-BE49-F238E27FC236}">
                <a16:creationId xmlns:a16="http://schemas.microsoft.com/office/drawing/2014/main" id="{1200A251-CC35-9B76-4D13-24CE5CD5A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22" y="1846383"/>
            <a:ext cx="3622432" cy="36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82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02777-1AAD-D3AD-F753-70EF1D7C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78408"/>
            <a:ext cx="653796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enerated image">
            <a:extLst>
              <a:ext uri="{FF2B5EF4-FFF2-40B4-BE49-F238E27FC236}">
                <a16:creationId xmlns:a16="http://schemas.microsoft.com/office/drawing/2014/main" id="{E225BED7-7925-E556-EFFC-B8BB9666FE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0082" b="121"/>
          <a:stretch/>
        </p:blipFill>
        <p:spPr>
          <a:xfrm>
            <a:off x="517870" y="970928"/>
            <a:ext cx="3996980" cy="537702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5CEF-BC61-E087-10B6-B68BE9E6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8928" y="2578608"/>
            <a:ext cx="653796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/>
              <a:t>A self-checkout application designed to streamline retail transactions, improve attendant support, and integrate smoothly with backend systems like SAP.</a:t>
            </a:r>
          </a:p>
        </p:txBody>
      </p:sp>
    </p:spTree>
    <p:extLst>
      <p:ext uri="{BB962C8B-B14F-4D97-AF65-F5344CB8AC3E}">
        <p14:creationId xmlns:p14="http://schemas.microsoft.com/office/powerpoint/2010/main" val="93013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AD3E5-C8B2-168E-6463-56041352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Challenges Encountered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0A037FDD-C2C5-08C6-3EFF-674FC4A8C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DB5BA-5FFF-F906-3A3E-29319B94C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3248" y="2578608"/>
            <a:ext cx="626364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/>
              <a:t>Examples:</a:t>
            </a:r>
          </a:p>
          <a:p>
            <a:r>
              <a:rPr lang="en-US" dirty="0"/>
              <a:t>Balancing customer and attendant interface design</a:t>
            </a:r>
          </a:p>
          <a:p>
            <a:r>
              <a:rPr lang="en-US"/>
              <a:t>Aligning Trello cards with evolving user stories</a:t>
            </a:r>
            <a:endParaRPr lang="en-US" dirty="0"/>
          </a:p>
          <a:p>
            <a:r>
              <a:rPr lang="en-US"/>
              <a:t>Simulating team collaboration 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6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FBE05-8A3A-B180-9B81-6E340B14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Agile Roles and Process</a:t>
            </a:r>
          </a:p>
        </p:txBody>
      </p:sp>
      <p:pic>
        <p:nvPicPr>
          <p:cNvPr id="38" name="Graphic 37" descr="Users">
            <a:extLst>
              <a:ext uri="{FF2B5EF4-FFF2-40B4-BE49-F238E27FC236}">
                <a16:creationId xmlns:a16="http://schemas.microsoft.com/office/drawing/2014/main" id="{2EF17FB7-BB32-6796-6A9E-FB5285B92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7" y="947138"/>
            <a:ext cx="4959823" cy="4959823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5B853B1-94DF-C742-FE6C-1E21AB08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List Agile roles simulated: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sz="1500" b="1" dirty="0"/>
              <a:t>Product Owner</a:t>
            </a:r>
            <a:r>
              <a:rPr lang="en-US" sz="1500" dirty="0"/>
              <a:t> (story creation, backlog refinement)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Scrum Master</a:t>
            </a:r>
            <a:r>
              <a:rPr lang="en-US" sz="1500" dirty="0"/>
              <a:t> (facilitated sprints, reviewed burndown metrics)</a:t>
            </a:r>
          </a:p>
          <a:p>
            <a:pPr>
              <a:lnSpc>
                <a:spcPct val="100000"/>
              </a:lnSpc>
            </a:pPr>
            <a:r>
              <a:rPr lang="en-US" sz="1500" b="1" dirty="0"/>
              <a:t>Development Team Member</a:t>
            </a:r>
            <a:r>
              <a:rPr lang="en-US" sz="1500" dirty="0"/>
              <a:t> (created wireframes, logic flow, documentation)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 marL="0" indent="0">
              <a:lnSpc>
                <a:spcPct val="100000"/>
              </a:lnSpc>
              <a:buNone/>
            </a:pPr>
            <a:r>
              <a:rPr lang="en-US" sz="1500" dirty="0"/>
              <a:t>Agile Processes: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Weekly sprint planning with Trello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Simulated daily scrum via notes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Retrospectives conducted after each milestone</a:t>
            </a:r>
          </a:p>
          <a:p>
            <a:pPr marL="0"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162708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0FF7E-02A2-9E59-8A59-199D672B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Changes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ag">
            <a:extLst>
              <a:ext uri="{FF2B5EF4-FFF2-40B4-BE49-F238E27FC236}">
                <a16:creationId xmlns:a16="http://schemas.microsoft.com/office/drawing/2014/main" id="{66C605C1-DF20-E0A6-7EDB-B2DE885BF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7F1C-048F-758A-908F-6C760BC90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13248" y="2578608"/>
            <a:ext cx="626364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/>
              <a:t>Examples:</a:t>
            </a:r>
          </a:p>
          <a:p>
            <a:r>
              <a:rPr lang="en-US"/>
              <a:t>Switched from general wireframes to labeled, color-enhanced ones after feedback</a:t>
            </a:r>
            <a:endParaRPr lang="en-US" dirty="0"/>
          </a:p>
          <a:p>
            <a:r>
              <a:rPr lang="en-US"/>
              <a:t>Refined Trello labels mid-project for better clarity</a:t>
            </a:r>
            <a:endParaRPr lang="en-US" dirty="0"/>
          </a:p>
          <a:p>
            <a:r>
              <a:rPr lang="en-US"/>
              <a:t>Introduced a “Complete” column in Trello during Milestone 5 to track version progression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46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C6CCE-8B78-F6D8-B39C-4DD57A3E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978408"/>
            <a:ext cx="5513832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Backlog Statistics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8484" y="508090"/>
            <a:ext cx="5513832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4E11E-9FE8-C3F1-B7C5-A5DEFAC1D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3912" y="2578608"/>
            <a:ext cx="5513832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Issues completed: 15 functional, 5 non-functional requirements</a:t>
            </a:r>
          </a:p>
          <a:p>
            <a:r>
              <a:rPr lang="en-US" dirty="0"/>
              <a:t>Known issues remaining: 3 (R_1, R_6, NFR_4)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29F54076-C3A4-81D9-1F8B-683A4916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39" y="214313"/>
            <a:ext cx="25812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2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22F6-23C4-CCAA-C681-C7958EAE2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24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Quality Metrics Overview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15" descr="Gauge">
            <a:extLst>
              <a:ext uri="{FF2B5EF4-FFF2-40B4-BE49-F238E27FC236}">
                <a16:creationId xmlns:a16="http://schemas.microsoft.com/office/drawing/2014/main" id="{E9D0AF07-A3F5-A479-06F3-C10DADBED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869" y="976160"/>
            <a:ext cx="4454725" cy="445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7935-6218-4FCE-FBD4-0F2AD939F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248" y="2578608"/>
            <a:ext cx="6263640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Metric list:</a:t>
            </a:r>
          </a:p>
          <a:p>
            <a:r>
              <a:rPr lang="en-US">
                <a:ea typeface="+mn-lt"/>
                <a:cs typeface="+mn-lt"/>
              </a:rPr>
              <a:t>Login Response Time</a:t>
            </a:r>
          </a:p>
          <a:p>
            <a:r>
              <a:rPr lang="en-US">
                <a:ea typeface="+mn-lt"/>
                <a:cs typeface="+mn-lt"/>
              </a:rPr>
              <a:t>Produce Lookup Accuracy</a:t>
            </a:r>
          </a:p>
          <a:p>
            <a:r>
              <a:rPr lang="en-US">
                <a:ea typeface="+mn-lt"/>
                <a:cs typeface="+mn-lt"/>
              </a:rPr>
              <a:t>Sprint Velocity</a:t>
            </a:r>
          </a:p>
          <a:p>
            <a:r>
              <a:rPr lang="en-US" dirty="0">
                <a:ea typeface="+mn-lt"/>
                <a:cs typeface="+mn-lt"/>
              </a:rPr>
              <a:t>Acceptance Test Pass Rate</a:t>
            </a:r>
          </a:p>
          <a:p>
            <a:r>
              <a:rPr lang="en-US" dirty="0">
                <a:ea typeface="+mn-lt"/>
                <a:cs typeface="+mn-lt"/>
              </a:rPr>
              <a:t>Trello Completion Rate</a:t>
            </a:r>
          </a:p>
        </p:txBody>
      </p:sp>
    </p:spTree>
    <p:extLst>
      <p:ext uri="{BB962C8B-B14F-4D97-AF65-F5344CB8AC3E}">
        <p14:creationId xmlns:p14="http://schemas.microsoft.com/office/powerpoint/2010/main" val="49672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6CE3-A8F2-2738-4801-415B81FEB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Metric Results Summary</a:t>
            </a:r>
            <a:endParaRPr lang="en-US" dirty="0"/>
          </a:p>
        </p:txBody>
      </p:sp>
      <p:pic>
        <p:nvPicPr>
          <p:cNvPr id="4" name="Picture 3" descr="A graph of different colored vertical bars&#10;&#10;AI-generated content may be incorrect.">
            <a:extLst>
              <a:ext uri="{FF2B5EF4-FFF2-40B4-BE49-F238E27FC236}">
                <a16:creationId xmlns:a16="http://schemas.microsoft.com/office/drawing/2014/main" id="{D9984687-DA76-4D3A-D523-FE3A32AA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52" y="2191482"/>
            <a:ext cx="5331803" cy="3823189"/>
          </a:xfrm>
          <a:prstGeom prst="rect">
            <a:avLst/>
          </a:prstGeom>
        </p:spPr>
      </p:pic>
      <p:pic>
        <p:nvPicPr>
          <p:cNvPr id="5" name="Picture 4" descr="A blue and green pie chart&#10;&#10;AI-generated content may be incorrect.">
            <a:extLst>
              <a:ext uri="{FF2B5EF4-FFF2-40B4-BE49-F238E27FC236}">
                <a16:creationId xmlns:a16="http://schemas.microsoft.com/office/drawing/2014/main" id="{926B912C-07C0-1466-BA70-AE98DC7F3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868" y="2191482"/>
            <a:ext cx="5331801" cy="38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0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447FC5-81F5-498F-B253-3D2BBDD2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02FF2-9E62-1AC4-4444-8AA9F2E4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368296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Deployment Strategy &amp; Versioning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83D605-F0BC-4923-9BAD-8F2204285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B239C-2B4E-4C27-E07D-CE79F975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66" y="1173635"/>
            <a:ext cx="5011957" cy="146599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0A954-8E33-096E-9418-E8DE43A3B6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462" b="568"/>
          <a:stretch/>
        </p:blipFill>
        <p:spPr>
          <a:xfrm>
            <a:off x="517870" y="4202080"/>
            <a:ext cx="5011957" cy="15587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1A59FC6-29E7-4618-829A-36CC011E5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3616882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B1725-F26F-9F39-F9E1-4EA6C71E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3776472"/>
            <a:ext cx="4983480" cy="25694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Deployment Strategy:</a:t>
            </a:r>
            <a:endParaRPr lang="en-US" sz="1400" dirty="0"/>
          </a:p>
          <a:p>
            <a:pPr>
              <a:lnSpc>
                <a:spcPct val="100000"/>
              </a:lnSpc>
              <a:buFont typeface="Arial"/>
            </a:pPr>
            <a:r>
              <a:rPr lang="en-US" sz="1400">
                <a:ea typeface="+mn-lt"/>
                <a:cs typeface="+mn-lt"/>
              </a:rPr>
              <a:t>Used a Blue-Green Deployment strategy to allow testing in a live-like environment before switching over production traffic, minimizing risk during feature updates.</a:t>
            </a:r>
            <a:endParaRPr lang="en-US" sz="140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Versioning Approach:</a:t>
            </a:r>
            <a:endParaRPr lang="en-US" sz="1400"/>
          </a:p>
          <a:p>
            <a:pPr>
              <a:lnSpc>
                <a:spcPct val="100000"/>
              </a:lnSpc>
              <a:buFont typeface="Arial"/>
            </a:pPr>
            <a:r>
              <a:rPr lang="en-US" sz="1400" dirty="0">
                <a:ea typeface="+mn-lt"/>
                <a:cs typeface="+mn-lt"/>
              </a:rPr>
              <a:t>Adopted Semantic Versioning format (MAJOR.MINOR.PATCH) to track release stages. Initial release was v1.0.0 with planned updates for minor enhancements and bug fixes.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138610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1338</Words>
  <Application>Microsoft Macintosh PowerPoint</Application>
  <PresentationFormat>Widescreen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Bierstadt</vt:lpstr>
      <vt:lpstr>Calibri</vt:lpstr>
      <vt:lpstr>GestaltVTI</vt:lpstr>
      <vt:lpstr>Smart Checkout Nexus: CLC Final Project Summary</vt:lpstr>
      <vt:lpstr>Project Overview</vt:lpstr>
      <vt:lpstr>Challenges Encountered</vt:lpstr>
      <vt:lpstr>Agile Roles and Process</vt:lpstr>
      <vt:lpstr>Process Changes</vt:lpstr>
      <vt:lpstr>Product Backlog Statistics</vt:lpstr>
      <vt:lpstr>Quality Metrics Overview</vt:lpstr>
      <vt:lpstr>Metric Results Summary</vt:lpstr>
      <vt:lpstr>Deployment Strategy &amp; Versioning</vt:lpstr>
      <vt:lpstr>Training Plan</vt:lpstr>
      <vt:lpstr>Upgrade and Bug Fix Schedule</vt:lpstr>
      <vt:lpstr>Final Thoughts and Live Demo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Alex M Frear</cp:lastModifiedBy>
  <cp:revision>213</cp:revision>
  <dcterms:created xsi:type="dcterms:W3CDTF">2025-05-04T04:17:24Z</dcterms:created>
  <dcterms:modified xsi:type="dcterms:W3CDTF">2025-05-10T11:36:26Z</dcterms:modified>
</cp:coreProperties>
</file>